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7"/>
  </p:notesMasterIdLst>
  <p:sldIdLst>
    <p:sldId id="256" r:id="rId9"/>
    <p:sldId id="447" r:id="rId10"/>
    <p:sldId id="446" r:id="rId11"/>
    <p:sldId id="457" r:id="rId12"/>
    <p:sldId id="455" r:id="rId13"/>
    <p:sldId id="448" r:id="rId14"/>
    <p:sldId id="420" r:id="rId15"/>
    <p:sldId id="421" r:id="rId16"/>
    <p:sldId id="463" r:id="rId17"/>
    <p:sldId id="419" r:id="rId18"/>
    <p:sldId id="341" r:id="rId19"/>
    <p:sldId id="390" r:id="rId20"/>
    <p:sldId id="459" r:id="rId21"/>
    <p:sldId id="339" r:id="rId22"/>
    <p:sldId id="337" r:id="rId23"/>
    <p:sldId id="433" r:id="rId24"/>
    <p:sldId id="434" r:id="rId25"/>
    <p:sldId id="413" r:id="rId26"/>
    <p:sldId id="380" r:id="rId27"/>
    <p:sldId id="442" r:id="rId28"/>
    <p:sldId id="460" r:id="rId29"/>
    <p:sldId id="440" r:id="rId30"/>
    <p:sldId id="461" r:id="rId31"/>
    <p:sldId id="432" r:id="rId32"/>
    <p:sldId id="422" r:id="rId33"/>
    <p:sldId id="429" r:id="rId34"/>
    <p:sldId id="462" r:id="rId35"/>
    <p:sldId id="310" r:id="rId36"/>
  </p:sldIdLst>
  <p:sldSz cx="12192000" cy="6858000"/>
  <p:notesSz cx="6797675" cy="9926638"/>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F59"/>
    <a:srgbClr val="FFC305"/>
    <a:srgbClr val="FFCE33"/>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169FE-1587-4783-B305-46382A0C60FC}" v="3" dt="2023-09-27T21:26:07.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3" d="100"/>
          <a:sy n="63" d="100"/>
        </p:scale>
        <p:origin x="91"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06357" y="4715153"/>
            <a:ext cx="4984962"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90488" y="744538"/>
            <a:ext cx="6616700" cy="3722687"/>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 Add to website to show progression?? </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us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Explain what each word means – include glossary in parent phonics pack: https://www.littlewandlelettersandsounds.org.uk/resources/my-letters-and-sounds/getting-started/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(Discuss home learning later)</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23366" y="1340768"/>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9376" y="148478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4992" y="134076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1366101"/>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983432" y="1758400"/>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4799856" y="1709292"/>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
        <p:nvSpPr>
          <p:cNvPr id="2" name="TextBox 1">
            <a:extLst>
              <a:ext uri="{FF2B5EF4-FFF2-40B4-BE49-F238E27FC236}">
                <a16:creationId xmlns:a16="http://schemas.microsoft.com/office/drawing/2014/main" id="{1A841EBB-E475-BC45-A2B8-B43A7262EE67}"/>
              </a:ext>
            </a:extLst>
          </p:cNvPr>
          <p:cNvSpPr txBox="1"/>
          <p:nvPr/>
        </p:nvSpPr>
        <p:spPr>
          <a:xfrm>
            <a:off x="8400256" y="2060848"/>
            <a:ext cx="3024336" cy="3416320"/>
          </a:xfrm>
          <a:prstGeom prst="rect">
            <a:avLst/>
          </a:prstGeom>
          <a:noFill/>
        </p:spPr>
        <p:txBody>
          <a:bodyPr wrap="square" rtlCol="0">
            <a:spAutoFit/>
          </a:bodyPr>
          <a:lstStyle/>
          <a:p>
            <a:r>
              <a:rPr lang="en-GB" sz="2400" dirty="0">
                <a:latin typeface="SassoonPrimaryInfant" panose="00000400000000000000" pitchFamily="2" charset="0"/>
              </a:rPr>
              <a:t>This is an example of what the children learn in Year 1. Children learn that there are graphemes that can have different sounds and sounds that can be made with different letters</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SassoonPrimaryInfant" panose="00000400000000000000" pitchFamily="2" charset="0"/>
                <a:ea typeface="Sassoon Infant Rg" panose="02000503030000020003" pitchFamily="2" charset="0"/>
              </a:rPr>
              <a:t>sh</a:t>
            </a:r>
            <a:r>
              <a:rPr lang="en-US" sz="8000" dirty="0">
                <a:solidFill>
                  <a:schemeClr val="tx1"/>
                </a:solidFill>
                <a:latin typeface="SassoonPrimaryInfant" panose="00000400000000000000" pitchFamily="2" charset="0"/>
                <a:ea typeface="Sassoon Infant Rg" panose="02000503030000020003" pitchFamily="2" charset="0"/>
              </a:rPr>
              <a:t>ell</a:t>
            </a:r>
          </a:p>
          <a:p>
            <a:pPr marL="0" indent="0" algn="ctr">
              <a:buNone/>
            </a:pPr>
            <a:r>
              <a:rPr lang="en-US" sz="8000" u="sng" dirty="0">
                <a:solidFill>
                  <a:schemeClr val="accent2"/>
                </a:solidFill>
                <a:latin typeface="SassoonPrimaryInfant" panose="00000400000000000000" pitchFamily="2" charset="0"/>
                <a:ea typeface="Sassoon Infant Rg" panose="02000503030000020003" pitchFamily="2" charset="0"/>
              </a:rPr>
              <a:t>ch</a:t>
            </a:r>
            <a:r>
              <a:rPr lang="en-US" sz="8000" dirty="0">
                <a:solidFill>
                  <a:schemeClr val="tx1"/>
                </a:solidFill>
                <a:latin typeface="SassoonPrimaryInfant" panose="00000400000000000000" pitchFamily="2" charset="0"/>
                <a:ea typeface="Sassoon Infant Rg" panose="02000503030000020003" pitchFamily="2" charset="0"/>
              </a:rPr>
              <a:t>ef</a:t>
            </a:r>
          </a:p>
          <a:p>
            <a:pPr marL="0" indent="0" algn="ctr">
              <a:buNone/>
            </a:pPr>
            <a:r>
              <a:rPr lang="en-US" sz="8000" dirty="0">
                <a:solidFill>
                  <a:schemeClr val="tx1"/>
                </a:solidFill>
                <a:latin typeface="SassoonPrimaryInfant" panose="00000400000000000000" pitchFamily="2" charset="0"/>
                <a:ea typeface="Sassoon Infant Rg" panose="02000503030000020003" pitchFamily="2" charset="0"/>
              </a:rPr>
              <a:t>spe</a:t>
            </a:r>
            <a:r>
              <a:rPr lang="en-US" sz="8000" u="sng" dirty="0">
                <a:solidFill>
                  <a:schemeClr val="accent2"/>
                </a:solidFill>
                <a:latin typeface="SassoonPrimaryInfant" panose="00000400000000000000" pitchFamily="2" charset="0"/>
                <a:ea typeface="Sassoon Infant Rg" panose="02000503030000020003" pitchFamily="2" charset="0"/>
              </a:rPr>
              <a:t>ci</a:t>
            </a:r>
            <a:r>
              <a:rPr lang="en-US" sz="8000" dirty="0">
                <a:solidFill>
                  <a:schemeClr val="tx1"/>
                </a:solidFill>
                <a:latin typeface="SassoonPrimaryInfant" panose="00000400000000000000" pitchFamily="2" charset="0"/>
                <a:ea typeface="Sassoon Infant Rg" panose="02000503030000020003" pitchFamily="2" charset="0"/>
              </a:rPr>
              <a:t>al</a:t>
            </a:r>
            <a:endParaRPr lang="en-US" sz="9600" dirty="0">
              <a:solidFill>
                <a:schemeClr val="tx1"/>
              </a:solidFill>
              <a:latin typeface="SassoonPrimaryInfant" panose="00000400000000000000" pitchFamily="2" charset="0"/>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SassoonPrimaryInfant" panose="00000400000000000000" pitchFamily="2" charset="0"/>
                <a:ea typeface="Sassoon Infant Rg" panose="02000503030000020003" pitchFamily="2" charset="0"/>
              </a:rPr>
              <a:t>cap</a:t>
            </a:r>
            <a:r>
              <a:rPr lang="en-US" sz="8000" u="sng" dirty="0">
                <a:solidFill>
                  <a:schemeClr val="accent2"/>
                </a:solidFill>
                <a:latin typeface="SassoonPrimaryInfant" panose="00000400000000000000" pitchFamily="2" charset="0"/>
                <a:ea typeface="Sassoon Infant Rg" panose="02000503030000020003" pitchFamily="2" charset="0"/>
              </a:rPr>
              <a:t>ti</a:t>
            </a:r>
            <a:r>
              <a:rPr lang="en-US" sz="8000" dirty="0">
                <a:solidFill>
                  <a:schemeClr val="tx1"/>
                </a:solidFill>
                <a:latin typeface="SassoonPrimaryInfant" panose="00000400000000000000" pitchFamily="2" charset="0"/>
                <a:ea typeface="Sassoon Infant Rg" panose="02000503030000020003" pitchFamily="2" charset="0"/>
              </a:rPr>
              <a:t>on</a:t>
            </a:r>
          </a:p>
          <a:p>
            <a:pPr marL="0" indent="0" algn="ctr">
              <a:buNone/>
            </a:pPr>
            <a:r>
              <a:rPr lang="en-US" sz="8000" dirty="0">
                <a:solidFill>
                  <a:schemeClr val="tx1"/>
                </a:solidFill>
                <a:latin typeface="SassoonPrimaryInfant" panose="00000400000000000000" pitchFamily="2" charset="0"/>
                <a:ea typeface="Sassoon Infant Rg" panose="02000503030000020003" pitchFamily="2" charset="0"/>
              </a:rPr>
              <a:t>man</a:t>
            </a:r>
            <a:r>
              <a:rPr lang="en-US" sz="8000" u="sng" dirty="0">
                <a:solidFill>
                  <a:schemeClr val="accent2"/>
                </a:solidFill>
                <a:latin typeface="SassoonPrimaryInfant" panose="00000400000000000000" pitchFamily="2" charset="0"/>
                <a:ea typeface="Sassoon Infant Rg" panose="02000503030000020003" pitchFamily="2" charset="0"/>
              </a:rPr>
              <a:t>si</a:t>
            </a:r>
            <a:r>
              <a:rPr lang="en-US" sz="8000" dirty="0">
                <a:solidFill>
                  <a:schemeClr val="tx1"/>
                </a:solidFill>
                <a:latin typeface="SassoonPrimaryInfant" panose="00000400000000000000" pitchFamily="2" charset="0"/>
                <a:ea typeface="Sassoon Infant Rg" panose="02000503030000020003" pitchFamily="2" charset="0"/>
              </a:rPr>
              <a:t>on</a:t>
            </a:r>
          </a:p>
          <a:p>
            <a:pPr marL="0" indent="0" algn="ctr">
              <a:buNone/>
            </a:pPr>
            <a:r>
              <a:rPr lang="en-US" sz="8000" dirty="0">
                <a:solidFill>
                  <a:schemeClr val="tx1"/>
                </a:solidFill>
                <a:latin typeface="SassoonPrimaryInfant" panose="00000400000000000000" pitchFamily="2" charset="0"/>
                <a:ea typeface="Sassoon Infant Rg" panose="02000503030000020003" pitchFamily="2" charset="0"/>
              </a:rPr>
              <a:t>pa</a:t>
            </a:r>
            <a:r>
              <a:rPr lang="en-US" sz="8000" u="sng" dirty="0">
                <a:solidFill>
                  <a:schemeClr val="accent2"/>
                </a:solidFill>
                <a:latin typeface="SassoonPrimaryInfant" panose="00000400000000000000" pitchFamily="2" charset="0"/>
                <a:ea typeface="Sassoon Infant Rg" panose="02000503030000020003" pitchFamily="2" charset="0"/>
              </a:rPr>
              <a:t>ssi</a:t>
            </a:r>
            <a:r>
              <a:rPr lang="en-US" sz="8000" dirty="0">
                <a:solidFill>
                  <a:schemeClr val="tx1"/>
                </a:solidFill>
                <a:latin typeface="SassoonPrimaryInfant" panose="00000400000000000000" pitchFamily="2" charset="0"/>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312180" y="898078"/>
            <a:ext cx="8155530" cy="5564784"/>
          </a:xfrm>
        </p:spPr>
        <p:txBody>
          <a:bodyPr/>
          <a:lstStyle/>
          <a:p>
            <a:r>
              <a:rPr lang="en-GB" sz="2400" u="sng" dirty="0"/>
              <a:t>Reading practise sessions are:</a:t>
            </a:r>
          </a:p>
          <a:p>
            <a:pPr marL="285750" indent="-285750">
              <a:buFont typeface="Arial" panose="020B0604020202020204" pitchFamily="34" charset="0"/>
              <a:buChar char="•"/>
            </a:pPr>
            <a:r>
              <a:rPr lang="en-GB" sz="2000" dirty="0"/>
              <a:t>Timetabled 3 times a week</a:t>
            </a:r>
          </a:p>
          <a:p>
            <a:pPr marL="285750" indent="-285750">
              <a:buFont typeface="Arial" panose="020B0604020202020204" pitchFamily="34" charset="0"/>
              <a:buChar char="•"/>
            </a:pPr>
            <a:r>
              <a:rPr lang="en-GB" sz="2000" dirty="0"/>
              <a:t>Taught by a teacher or teaching assistant </a:t>
            </a:r>
          </a:p>
          <a:p>
            <a:pPr marL="285750" indent="-285750">
              <a:buFont typeface="Arial" panose="020B0604020202020204" pitchFamily="34" charset="0"/>
              <a:buChar char="•"/>
            </a:pPr>
            <a:r>
              <a:rPr lang="en-GB" sz="2000" dirty="0"/>
              <a:t>Taught in small groups </a:t>
            </a:r>
          </a:p>
          <a:p>
            <a:pPr marL="0" indent="0">
              <a:buNone/>
            </a:pPr>
            <a:r>
              <a:rPr lang="en-US" sz="2000" dirty="0">
                <a:solidFill>
                  <a:srgbClr val="002060"/>
                </a:solidFill>
              </a:rPr>
              <a:t>Reading practice books are carefully matched so children can read fluently and independently.</a:t>
            </a:r>
          </a:p>
          <a:p>
            <a:r>
              <a:rPr lang="en-US" sz="2000" dirty="0">
                <a:solidFill>
                  <a:srgbClr val="002060"/>
                </a:solidFill>
              </a:rPr>
              <a:t>3 Reads </a:t>
            </a:r>
            <a:r>
              <a:rPr lang="mr-IN" sz="2000" dirty="0">
                <a:solidFill>
                  <a:srgbClr val="002060"/>
                </a:solidFill>
              </a:rPr>
              <a:t>–</a:t>
            </a:r>
            <a:r>
              <a:rPr lang="en-US" sz="2000" dirty="0">
                <a:solidFill>
                  <a:srgbClr val="002060"/>
                </a:solidFill>
              </a:rPr>
              <a:t> each one begins with quick sound and word practice</a:t>
            </a:r>
          </a:p>
          <a:p>
            <a:r>
              <a:rPr lang="en-US" sz="2000" dirty="0">
                <a:solidFill>
                  <a:srgbClr val="0070C0"/>
                </a:solidFill>
              </a:rPr>
              <a:t>1. Decoding (sounding out the words) </a:t>
            </a:r>
          </a:p>
          <a:p>
            <a:r>
              <a:rPr lang="en-US" sz="2000" dirty="0">
                <a:solidFill>
                  <a:srgbClr val="0070C0"/>
                </a:solidFill>
              </a:rPr>
              <a:t>2. Prosody (intonation, expression- making the book sound more interesting )</a:t>
            </a:r>
          </a:p>
          <a:p>
            <a:r>
              <a:rPr lang="en-US" sz="2000" dirty="0">
                <a:solidFill>
                  <a:srgbClr val="0070C0"/>
                </a:solidFill>
              </a:rPr>
              <a:t>3. Comprehension</a:t>
            </a:r>
            <a:endParaRPr lang="en-US" sz="2000" dirty="0">
              <a:solidFill>
                <a:srgbClr val="002060"/>
              </a:solidFill>
            </a:endParaRPr>
          </a:p>
          <a:p>
            <a:pPr marL="0" indent="0">
              <a:buNone/>
            </a:pPr>
            <a:r>
              <a:rPr lang="en-US" sz="2000" dirty="0">
                <a:solidFill>
                  <a:srgbClr val="002060"/>
                </a:solidFill>
              </a:rPr>
              <a:t>Please do not worry that a book is too easy </a:t>
            </a:r>
            <a:r>
              <a:rPr lang="mr-IN" sz="2000" dirty="0">
                <a:solidFill>
                  <a:srgbClr val="002060"/>
                </a:solidFill>
              </a:rPr>
              <a:t>–</a:t>
            </a:r>
            <a:r>
              <a:rPr lang="en-US" sz="2000" dirty="0">
                <a:solidFill>
                  <a:srgbClr val="002060"/>
                </a:solidFill>
              </a:rPr>
              <a:t> your child needs to develop fluency and confidence in reading. The more children see words the more they begin to read them automatically. Re-reading a book  they have had before helps develop fluency </a:t>
            </a:r>
            <a:r>
              <a:rPr lang="mr-IN" sz="2000" dirty="0">
                <a:solidFill>
                  <a:srgbClr val="002060"/>
                </a:solidFill>
              </a:rPr>
              <a:t>–</a:t>
            </a:r>
            <a:r>
              <a:rPr lang="en-US" sz="2000" dirty="0">
                <a:solidFill>
                  <a:srgbClr val="002060"/>
                </a:solidFill>
              </a:rPr>
              <a:t> this is the goal.</a:t>
            </a:r>
          </a:p>
          <a:p>
            <a:r>
              <a:rPr lang="en-US" sz="2000" dirty="0">
                <a:solidFill>
                  <a:srgbClr val="002060"/>
                </a:solidFill>
              </a:rPr>
              <a:t>Celebrate their success!</a:t>
            </a:r>
          </a:p>
          <a:p>
            <a:pPr marL="0" indent="0">
              <a:buNone/>
            </a:pPr>
            <a:endParaRPr lang="en-GB" sz="2400" dirty="0"/>
          </a:p>
          <a:p>
            <a:pPr marL="0" indent="0">
              <a:buNone/>
            </a:pP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a:xfrm>
            <a:off x="479376" y="-254050"/>
            <a:ext cx="9793088" cy="1152128"/>
          </a:xfrm>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8195934" y="576064"/>
            <a:ext cx="1872208" cy="1782342"/>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7872536" y="3212976"/>
            <a:ext cx="1872207" cy="1782342"/>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10086253" y="2765832"/>
            <a:ext cx="1827412" cy="2251371"/>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8688288" y="977847"/>
            <a:ext cx="1440160" cy="1371033"/>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47437" y="938685"/>
            <a:ext cx="6584667" cy="1667653"/>
          </a:xfrm>
        </p:spPr>
        <p:txBody>
          <a:bodyPr/>
          <a:lstStyle/>
          <a:p>
            <a:r>
              <a:rPr lang="en-US" sz="2400" dirty="0">
                <a:solidFill>
                  <a:schemeClr val="tx1">
                    <a:lumMod val="95000"/>
                    <a:lumOff val="5000"/>
                  </a:schemeClr>
                </a:solidFill>
              </a:rPr>
              <a:t>Your child should be able to read their book without your help.</a:t>
            </a:r>
          </a:p>
          <a:p>
            <a:r>
              <a:rPr lang="en-US" sz="2400" dirty="0">
                <a:solidFill>
                  <a:schemeClr val="tx1">
                    <a:lumMod val="95000"/>
                    <a:lumOff val="5000"/>
                  </a:schemeClr>
                </a:solidFill>
              </a:rPr>
              <a:t>If they can’t read a word read it to them.</a:t>
            </a:r>
          </a:p>
          <a:p>
            <a:r>
              <a:rPr lang="en-US" sz="2400"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47437" y="224284"/>
            <a:ext cx="9793088" cy="753563"/>
          </a:xfrm>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9912424" y="1465739"/>
            <a:ext cx="1374832" cy="1308840"/>
          </a:xfrm>
          <a:prstGeom prst="rect">
            <a:avLst/>
          </a:prstGeom>
          <a:effectLst>
            <a:glow rad="127000">
              <a:schemeClr val="tx1">
                <a:alpha val="4000"/>
              </a:schemeClr>
            </a:glow>
          </a:effectLst>
        </p:spPr>
      </p:pic>
      <p:sp>
        <p:nvSpPr>
          <p:cNvPr id="4" name="TextBox 3">
            <a:extLst>
              <a:ext uri="{FF2B5EF4-FFF2-40B4-BE49-F238E27FC236}">
                <a16:creationId xmlns:a16="http://schemas.microsoft.com/office/drawing/2014/main" id="{187AF029-E02F-766D-9BBC-761568A64FB8}"/>
              </a:ext>
            </a:extLst>
          </p:cNvPr>
          <p:cNvSpPr txBox="1"/>
          <p:nvPr/>
        </p:nvSpPr>
        <p:spPr>
          <a:xfrm>
            <a:off x="7798673" y="3819359"/>
            <a:ext cx="4659549" cy="1015663"/>
          </a:xfrm>
          <a:prstGeom prst="rect">
            <a:avLst/>
          </a:prstGeom>
          <a:noFill/>
        </p:spPr>
        <p:txBody>
          <a:bodyPr wrap="square" rtlCol="0">
            <a:spAutoFit/>
          </a:bodyPr>
          <a:lstStyle/>
          <a:p>
            <a:r>
              <a:rPr lang="en-GB" sz="2000" dirty="0">
                <a:latin typeface="+mn-lt"/>
              </a:rPr>
              <a:t>Each book has guidance about how you can support your child to read. It can be found at the front and back of the book.</a:t>
            </a:r>
          </a:p>
        </p:txBody>
      </p:sp>
      <p:pic>
        <p:nvPicPr>
          <p:cNvPr id="5" name="Picture 4" descr="Graphical user interface, text, application&#10;&#10;Description automatically generated">
            <a:extLst>
              <a:ext uri="{FF2B5EF4-FFF2-40B4-BE49-F238E27FC236}">
                <a16:creationId xmlns:a16="http://schemas.microsoft.com/office/drawing/2014/main" id="{9F01BF7F-6ACC-BFDA-C59E-29193F2B5A80}"/>
              </a:ext>
            </a:extLst>
          </p:cNvPr>
          <p:cNvPicPr>
            <a:picLocks noChangeAspect="1"/>
          </p:cNvPicPr>
          <p:nvPr/>
        </p:nvPicPr>
        <p:blipFill rotWithShape="1">
          <a:blip r:embed="rId5"/>
          <a:srcRect l="10768" t="14654" r="4410" b="15856"/>
          <a:stretch/>
        </p:blipFill>
        <p:spPr bwMode="auto">
          <a:xfrm>
            <a:off x="3120740" y="2531498"/>
            <a:ext cx="4763207" cy="2224927"/>
          </a:xfrm>
          <a:prstGeom prst="rect">
            <a:avLst/>
          </a:prstGeom>
          <a:ln>
            <a:noFill/>
          </a:ln>
          <a:extLst>
            <a:ext uri="{53640926-AAD7-44D8-BBD7-CCE9431645EC}">
              <a14:shadowObscured xmlns:a14="http://schemas.microsoft.com/office/drawing/2010/main"/>
            </a:ext>
          </a:extLst>
        </p:spPr>
      </p:pic>
      <p:pic>
        <p:nvPicPr>
          <p:cNvPr id="6" name="Picture 5" descr="Graphical user interface, text, application, email&#10;&#10;Description automatically generated">
            <a:extLst>
              <a:ext uri="{FF2B5EF4-FFF2-40B4-BE49-F238E27FC236}">
                <a16:creationId xmlns:a16="http://schemas.microsoft.com/office/drawing/2014/main" id="{9CE66041-EA4F-3166-F9C0-48DC2BCF37F3}"/>
              </a:ext>
            </a:extLst>
          </p:cNvPr>
          <p:cNvPicPr>
            <a:picLocks noChangeAspect="1"/>
          </p:cNvPicPr>
          <p:nvPr/>
        </p:nvPicPr>
        <p:blipFill rotWithShape="1">
          <a:blip r:embed="rId6"/>
          <a:srcRect l="12630" t="15836" r="16375" b="14674"/>
          <a:stretch/>
        </p:blipFill>
        <p:spPr bwMode="auto">
          <a:xfrm>
            <a:off x="3263161" y="4654218"/>
            <a:ext cx="4161639" cy="2175182"/>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DB31B730-0BA5-5E56-14F4-046D67C5D34A}"/>
              </a:ext>
            </a:extLst>
          </p:cNvPr>
          <p:cNvSpPr txBox="1"/>
          <p:nvPr/>
        </p:nvSpPr>
        <p:spPr>
          <a:xfrm>
            <a:off x="818613" y="3206359"/>
            <a:ext cx="2461098" cy="461665"/>
          </a:xfrm>
          <a:prstGeom prst="rect">
            <a:avLst/>
          </a:prstGeom>
          <a:noFill/>
        </p:spPr>
        <p:txBody>
          <a:bodyPr wrap="square" rtlCol="0">
            <a:spAutoFit/>
          </a:bodyPr>
          <a:lstStyle/>
          <a:p>
            <a:r>
              <a:rPr lang="en-GB" sz="2400" dirty="0">
                <a:solidFill>
                  <a:srgbClr val="002060"/>
                </a:solidFill>
                <a:latin typeface="+mn-lt"/>
              </a:rPr>
              <a:t>Before reading</a:t>
            </a:r>
          </a:p>
        </p:txBody>
      </p:sp>
      <p:sp>
        <p:nvSpPr>
          <p:cNvPr id="10" name="TextBox 9">
            <a:extLst>
              <a:ext uri="{FF2B5EF4-FFF2-40B4-BE49-F238E27FC236}">
                <a16:creationId xmlns:a16="http://schemas.microsoft.com/office/drawing/2014/main" id="{F78D88AB-54F3-48CC-2434-EC8795B5571F}"/>
              </a:ext>
            </a:extLst>
          </p:cNvPr>
          <p:cNvSpPr txBox="1"/>
          <p:nvPr/>
        </p:nvSpPr>
        <p:spPr>
          <a:xfrm>
            <a:off x="659642" y="5048288"/>
            <a:ext cx="2461098" cy="461665"/>
          </a:xfrm>
          <a:prstGeom prst="rect">
            <a:avLst/>
          </a:prstGeom>
          <a:noFill/>
        </p:spPr>
        <p:txBody>
          <a:bodyPr wrap="square" rtlCol="0">
            <a:spAutoFit/>
          </a:bodyPr>
          <a:lstStyle/>
          <a:p>
            <a:r>
              <a:rPr lang="en-GB" sz="2400" dirty="0">
                <a:solidFill>
                  <a:srgbClr val="002060"/>
                </a:solidFill>
                <a:latin typeface="+mn-lt"/>
              </a:rPr>
              <a:t>After reading </a:t>
            </a:r>
          </a:p>
        </p:txBody>
      </p:sp>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0F0F7-CD22-9647-E5ED-699436C595AD}"/>
              </a:ext>
            </a:extLst>
          </p:cNvPr>
          <p:cNvSpPr txBox="1"/>
          <p:nvPr/>
        </p:nvSpPr>
        <p:spPr>
          <a:xfrm>
            <a:off x="1199456" y="476672"/>
            <a:ext cx="4195379" cy="584775"/>
          </a:xfrm>
          <a:prstGeom prst="rect">
            <a:avLst/>
          </a:prstGeom>
          <a:noFill/>
        </p:spPr>
        <p:txBody>
          <a:bodyPr wrap="none" rtlCol="0">
            <a:spAutoFit/>
          </a:bodyPr>
          <a:lstStyle/>
          <a:p>
            <a:r>
              <a:rPr lang="en-GB" sz="3200" dirty="0">
                <a:solidFill>
                  <a:srgbClr val="FD9F59"/>
                </a:solidFill>
              </a:rPr>
              <a:t>Phonics Home Learning </a:t>
            </a:r>
          </a:p>
        </p:txBody>
      </p:sp>
      <p:pic>
        <p:nvPicPr>
          <p:cNvPr id="3" name="Picture 2" descr="Graphical user interface, application&#10;&#10;Description automatically generated">
            <a:extLst>
              <a:ext uri="{FF2B5EF4-FFF2-40B4-BE49-F238E27FC236}">
                <a16:creationId xmlns:a16="http://schemas.microsoft.com/office/drawing/2014/main" id="{477DF025-D5D0-FCC2-CF8E-6115EF03E78D}"/>
              </a:ext>
            </a:extLst>
          </p:cNvPr>
          <p:cNvPicPr>
            <a:picLocks noChangeAspect="1"/>
          </p:cNvPicPr>
          <p:nvPr/>
        </p:nvPicPr>
        <p:blipFill rotWithShape="1">
          <a:blip r:embed="rId2"/>
          <a:srcRect l="26590" t="16310" r="42300" b="6874"/>
          <a:stretch/>
        </p:blipFill>
        <p:spPr bwMode="auto">
          <a:xfrm>
            <a:off x="4144152" y="942347"/>
            <a:ext cx="3960440" cy="5500049"/>
          </a:xfrm>
          <a:prstGeom prst="rect">
            <a:avLst/>
          </a:prstGeom>
          <a:ln>
            <a:noFill/>
          </a:ln>
          <a:extLst>
            <a:ext uri="{53640926-AAD7-44D8-BBD7-CCE9431645EC}">
              <a14:shadowObscured xmlns:a14="http://schemas.microsoft.com/office/drawing/2010/main"/>
            </a:ext>
          </a:extLst>
        </p:spPr>
      </p:pic>
      <p:pic>
        <p:nvPicPr>
          <p:cNvPr id="4" name="Picture 3" descr="Graphical user interface, application&#10;&#10;Description automatically generated">
            <a:extLst>
              <a:ext uri="{FF2B5EF4-FFF2-40B4-BE49-F238E27FC236}">
                <a16:creationId xmlns:a16="http://schemas.microsoft.com/office/drawing/2014/main" id="{CCCE6BBD-3C26-42BA-8FC5-DC7144885047}"/>
              </a:ext>
            </a:extLst>
          </p:cNvPr>
          <p:cNvPicPr>
            <a:picLocks noChangeAspect="1"/>
          </p:cNvPicPr>
          <p:nvPr/>
        </p:nvPicPr>
        <p:blipFill rotWithShape="1">
          <a:blip r:embed="rId3"/>
          <a:srcRect l="26353" t="16652" r="43064" b="9040"/>
          <a:stretch/>
        </p:blipFill>
        <p:spPr bwMode="auto">
          <a:xfrm>
            <a:off x="164797" y="942347"/>
            <a:ext cx="3979355" cy="5438981"/>
          </a:xfrm>
          <a:prstGeom prst="rect">
            <a:avLst/>
          </a:prstGeom>
          <a:ln>
            <a:noFill/>
          </a:ln>
          <a:extLst>
            <a:ext uri="{53640926-AAD7-44D8-BBD7-CCE9431645EC}">
              <a14:shadowObscured xmlns:a14="http://schemas.microsoft.com/office/drawing/2010/main"/>
            </a:ext>
          </a:extLst>
        </p:spPr>
      </p:pic>
      <p:pic>
        <p:nvPicPr>
          <p:cNvPr id="5" name="Picture 4" descr="Text, table&#10;&#10;Description automatically generated with medium confidence">
            <a:extLst>
              <a:ext uri="{FF2B5EF4-FFF2-40B4-BE49-F238E27FC236}">
                <a16:creationId xmlns:a16="http://schemas.microsoft.com/office/drawing/2014/main" id="{2C29D77E-DB37-9BC2-0EBB-A7885D282B44}"/>
              </a:ext>
            </a:extLst>
          </p:cNvPr>
          <p:cNvPicPr>
            <a:picLocks noChangeAspect="1"/>
          </p:cNvPicPr>
          <p:nvPr/>
        </p:nvPicPr>
        <p:blipFill rotWithShape="1">
          <a:blip r:embed="rId4"/>
          <a:srcRect l="21272" t="26589" r="22723" b="9002"/>
          <a:stretch/>
        </p:blipFill>
        <p:spPr bwMode="auto">
          <a:xfrm>
            <a:off x="8123507" y="304491"/>
            <a:ext cx="2340314" cy="1513912"/>
          </a:xfrm>
          <a:prstGeom prst="rect">
            <a:avLst/>
          </a:prstGeom>
          <a:ln>
            <a:noFill/>
          </a:ln>
          <a:extLst>
            <a:ext uri="{53640926-AAD7-44D8-BBD7-CCE9431645EC}">
              <a14:shadowObscured xmlns:a14="http://schemas.microsoft.com/office/drawing/2010/main"/>
            </a:ext>
          </a:extLst>
        </p:spPr>
      </p:pic>
      <p:pic>
        <p:nvPicPr>
          <p:cNvPr id="6" name="Picture 5" descr="Graphical user interface, application, table, Excel&#10;&#10;Description automatically generated">
            <a:extLst>
              <a:ext uri="{FF2B5EF4-FFF2-40B4-BE49-F238E27FC236}">
                <a16:creationId xmlns:a16="http://schemas.microsoft.com/office/drawing/2014/main" id="{258D00D5-242E-6BA2-E260-EC08E26B39D9}"/>
              </a:ext>
            </a:extLst>
          </p:cNvPr>
          <p:cNvPicPr>
            <a:picLocks noChangeAspect="1"/>
          </p:cNvPicPr>
          <p:nvPr/>
        </p:nvPicPr>
        <p:blipFill rotWithShape="1">
          <a:blip r:embed="rId5"/>
          <a:srcRect l="20274" t="23636" r="22557" b="14615"/>
          <a:stretch/>
        </p:blipFill>
        <p:spPr bwMode="auto">
          <a:xfrm>
            <a:off x="8688288" y="2025139"/>
            <a:ext cx="2695575" cy="1637665"/>
          </a:xfrm>
          <a:prstGeom prst="rect">
            <a:avLst/>
          </a:prstGeom>
          <a:ln>
            <a:noFill/>
          </a:ln>
          <a:extLst>
            <a:ext uri="{53640926-AAD7-44D8-BBD7-CCE9431645EC}">
              <a14:shadowObscured xmlns:a14="http://schemas.microsoft.com/office/drawing/2010/main"/>
            </a:ext>
          </a:extLst>
        </p:spPr>
      </p:pic>
      <p:pic>
        <p:nvPicPr>
          <p:cNvPr id="1026" name="Picture 2" descr="Little Wandle at Home First Phonics Flashcards for Reception">
            <a:extLst>
              <a:ext uri="{FF2B5EF4-FFF2-40B4-BE49-F238E27FC236}">
                <a16:creationId xmlns:a16="http://schemas.microsoft.com/office/drawing/2014/main" id="{C7B9AE8B-EE48-60C5-289A-FA0FFBE24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850" y="3826420"/>
            <a:ext cx="2232248" cy="24263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6D86CC1-84BA-A9D1-DDD5-8CC47403B2CC}"/>
              </a:ext>
            </a:extLst>
          </p:cNvPr>
          <p:cNvPicPr>
            <a:picLocks noChangeAspect="1"/>
          </p:cNvPicPr>
          <p:nvPr/>
        </p:nvPicPr>
        <p:blipFill>
          <a:blip r:embed="rId7"/>
          <a:stretch>
            <a:fillRect/>
          </a:stretch>
        </p:blipFill>
        <p:spPr>
          <a:xfrm>
            <a:off x="10463821" y="3886038"/>
            <a:ext cx="1509713" cy="2190751"/>
          </a:xfrm>
          <a:prstGeom prst="rect">
            <a:avLst/>
          </a:prstGeom>
        </p:spPr>
      </p:pic>
    </p:spTree>
    <p:extLst>
      <p:ext uri="{BB962C8B-B14F-4D97-AF65-F5344CB8AC3E}">
        <p14:creationId xmlns:p14="http://schemas.microsoft.com/office/powerpoint/2010/main" val="6950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11705" y="1824833"/>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11705" y="302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5926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5082" y="529786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cxnSp>
        <p:nvCxnSpPr>
          <p:cNvPr id="2" name="Straight Arrow Connector 1">
            <a:extLst>
              <a:ext uri="{FF2B5EF4-FFF2-40B4-BE49-F238E27FC236}">
                <a16:creationId xmlns:a16="http://schemas.microsoft.com/office/drawing/2014/main" id="{901C1491-B1DB-6494-ECC7-DADC1DFA2C1F}"/>
              </a:ext>
            </a:extLst>
          </p:cNvPr>
          <p:cNvCxnSpPr/>
          <p:nvPr/>
        </p:nvCxnSpPr>
        <p:spPr>
          <a:xfrm>
            <a:off x="5375920" y="2215845"/>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0680CFF-F6FF-7AAD-EE88-23C16C0880B4}"/>
              </a:ext>
            </a:extLst>
          </p:cNvPr>
          <p:cNvCxnSpPr/>
          <p:nvPr/>
        </p:nvCxnSpPr>
        <p:spPr>
          <a:xfrm>
            <a:off x="5347846" y="3420053"/>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FFA1C6-40A7-CCE2-37D2-CEBE2B6F508B}"/>
              </a:ext>
            </a:extLst>
          </p:cNvPr>
          <p:cNvCxnSpPr/>
          <p:nvPr/>
        </p:nvCxnSpPr>
        <p:spPr>
          <a:xfrm>
            <a:off x="5347846" y="4437112"/>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D2DC5D-7F6A-9394-71D4-BE1A9DB9A163}"/>
              </a:ext>
            </a:extLst>
          </p:cNvPr>
          <p:cNvCxnSpPr/>
          <p:nvPr/>
        </p:nvCxnSpPr>
        <p:spPr>
          <a:xfrm>
            <a:off x="5347846" y="5517232"/>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67325BA-8AF8-5C87-48DC-D9DB1D68BD1C}"/>
              </a:ext>
            </a:extLst>
          </p:cNvPr>
          <p:cNvSpPr/>
          <p:nvPr/>
        </p:nvSpPr>
        <p:spPr>
          <a:xfrm>
            <a:off x="7176120" y="1653699"/>
            <a:ext cx="4824536" cy="89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smallest unit of sound that can be identified in words. We sometimes simply call this a ‘sound’</a:t>
            </a:r>
          </a:p>
        </p:txBody>
      </p:sp>
      <p:sp>
        <p:nvSpPr>
          <p:cNvPr id="15" name="Rectangle 14">
            <a:extLst>
              <a:ext uri="{FF2B5EF4-FFF2-40B4-BE49-F238E27FC236}">
                <a16:creationId xmlns:a16="http://schemas.microsoft.com/office/drawing/2014/main" id="{1D738AFA-58CA-B4AA-2353-EFA9F7775845}"/>
              </a:ext>
            </a:extLst>
          </p:cNvPr>
          <p:cNvSpPr/>
          <p:nvPr/>
        </p:nvSpPr>
        <p:spPr>
          <a:xfrm>
            <a:off x="7176120" y="2788122"/>
            <a:ext cx="4824536" cy="89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letter or group of letters used to represent a particular phoneme when writing.</a:t>
            </a:r>
          </a:p>
        </p:txBody>
      </p:sp>
      <p:sp>
        <p:nvSpPr>
          <p:cNvPr id="16" name="Rectangle 15">
            <a:extLst>
              <a:ext uri="{FF2B5EF4-FFF2-40B4-BE49-F238E27FC236}">
                <a16:creationId xmlns:a16="http://schemas.microsoft.com/office/drawing/2014/main" id="{220A724B-D0B8-67EE-BF52-7E39B451BC89}"/>
              </a:ext>
            </a:extLst>
          </p:cNvPr>
          <p:cNvSpPr/>
          <p:nvPr/>
        </p:nvSpPr>
        <p:spPr>
          <a:xfrm>
            <a:off x="7176120" y="3848011"/>
            <a:ext cx="4824536" cy="1042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 grapheme using two letters to represent one phoneme. With children, we frequently reinforce it with the mantra ‘two letters, one sound’. E.g. </a:t>
            </a:r>
            <a:r>
              <a:rPr lang="en-GB" sz="1600" dirty="0">
                <a:solidFill>
                  <a:srgbClr val="FF0000"/>
                </a:solidFill>
              </a:rPr>
              <a:t>sh</a:t>
            </a:r>
            <a:r>
              <a:rPr lang="en-GB" sz="1600" dirty="0"/>
              <a:t>op, g</a:t>
            </a:r>
            <a:r>
              <a:rPr lang="en-GB" sz="1600" dirty="0">
                <a:solidFill>
                  <a:srgbClr val="FF0000"/>
                </a:solidFill>
              </a:rPr>
              <a:t>oa</a:t>
            </a:r>
            <a:r>
              <a:rPr lang="en-GB" sz="1600" dirty="0"/>
              <a:t>t</a:t>
            </a:r>
          </a:p>
        </p:txBody>
      </p:sp>
      <p:sp>
        <p:nvSpPr>
          <p:cNvPr id="17" name="Rectangle 16">
            <a:extLst>
              <a:ext uri="{FF2B5EF4-FFF2-40B4-BE49-F238E27FC236}">
                <a16:creationId xmlns:a16="http://schemas.microsoft.com/office/drawing/2014/main" id="{8C9E97C3-F04A-5CB7-109A-F3F9F6FB2E5A}"/>
              </a:ext>
            </a:extLst>
          </p:cNvPr>
          <p:cNvSpPr/>
          <p:nvPr/>
        </p:nvSpPr>
        <p:spPr>
          <a:xfrm>
            <a:off x="7248128" y="5240768"/>
            <a:ext cx="4752528" cy="1042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 grapheme using three letters to represent one phoneme. With children, we frequently reinforce it with the mantra ‘three letters, one sound’ e.g. l</a:t>
            </a:r>
            <a:r>
              <a:rPr lang="en-GB" sz="1600" dirty="0">
                <a:solidFill>
                  <a:srgbClr val="FF0000"/>
                </a:solidFill>
              </a:rPr>
              <a:t>igh</a:t>
            </a:r>
            <a:r>
              <a:rPr lang="en-GB" sz="1600" dirty="0"/>
              <a:t>t, b</a:t>
            </a:r>
            <a:r>
              <a:rPr lang="en-GB" sz="1600" dirty="0">
                <a:solidFill>
                  <a:srgbClr val="FF0000"/>
                </a:solidFill>
              </a:rPr>
              <a:t>ear</a:t>
            </a:r>
            <a:r>
              <a:rPr lang="en-GB" sz="1600" dirty="0"/>
              <a:t>d </a:t>
            </a:r>
            <a:endParaRPr lang="en-GB" dirty="0"/>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4C632D-37EB-D06F-4A09-C82D367F518E}"/>
              </a:ext>
            </a:extLst>
          </p:cNvPr>
          <p:cNvSpPr>
            <a:spLocks noGrp="1"/>
          </p:cNvSpPr>
          <p:nvPr>
            <p:ph type="body" sz="quarter" idx="10"/>
          </p:nvPr>
        </p:nvSpPr>
        <p:spPr/>
        <p:txBody>
          <a:bodyPr/>
          <a:lstStyle/>
          <a:p>
            <a:endParaRPr lang="en-GB" dirty="0"/>
          </a:p>
          <a:p>
            <a:endParaRPr lang="en-GB" dirty="0"/>
          </a:p>
          <a:p>
            <a:endParaRPr lang="en-GB" dirty="0"/>
          </a:p>
          <a:p>
            <a:endParaRPr lang="en-GB" dirty="0"/>
          </a:p>
        </p:txBody>
      </p:sp>
      <p:sp>
        <p:nvSpPr>
          <p:cNvPr id="3" name="Title 2">
            <a:extLst>
              <a:ext uri="{FF2B5EF4-FFF2-40B4-BE49-F238E27FC236}">
                <a16:creationId xmlns:a16="http://schemas.microsoft.com/office/drawing/2014/main" id="{E367C333-7CD2-02E1-8627-69A1A5364163}"/>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DF4A5497-E07D-A7C2-0D6B-C397DF879492}"/>
              </a:ext>
            </a:extLst>
          </p:cNvPr>
          <p:cNvSpPr>
            <a:spLocks noGrp="1"/>
          </p:cNvSpPr>
          <p:nvPr>
            <p:ph type="body" sz="quarter" idx="11"/>
          </p:nvPr>
        </p:nvSpPr>
        <p:spPr/>
        <p:txBody>
          <a:bodyPr/>
          <a:lstStyle/>
          <a:p>
            <a:endParaRPr lang="en-GB" dirty="0"/>
          </a:p>
          <a:p>
            <a:endParaRPr lang="en-GB" dirty="0"/>
          </a:p>
          <a:p>
            <a:endParaRPr lang="en-GB" dirty="0"/>
          </a:p>
          <a:p>
            <a:endParaRPr lang="en-GB" dirty="0"/>
          </a:p>
        </p:txBody>
      </p:sp>
      <p:sp>
        <p:nvSpPr>
          <p:cNvPr id="9" name="Rounded Rectangle 5">
            <a:extLst>
              <a:ext uri="{FF2B5EF4-FFF2-40B4-BE49-F238E27FC236}">
                <a16:creationId xmlns:a16="http://schemas.microsoft.com/office/drawing/2014/main" id="{A179E161-7850-B260-0735-34B613F02767}"/>
              </a:ext>
            </a:extLst>
          </p:cNvPr>
          <p:cNvSpPr/>
          <p:nvPr/>
        </p:nvSpPr>
        <p:spPr>
          <a:xfrm>
            <a:off x="484493" y="194398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11" name="Rounded Rectangle 7">
            <a:extLst>
              <a:ext uri="{FF2B5EF4-FFF2-40B4-BE49-F238E27FC236}">
                <a16:creationId xmlns:a16="http://schemas.microsoft.com/office/drawing/2014/main" id="{F2A3E339-F6BD-52D4-3470-EF25414F1AF5}"/>
              </a:ext>
            </a:extLst>
          </p:cNvPr>
          <p:cNvSpPr/>
          <p:nvPr/>
        </p:nvSpPr>
        <p:spPr>
          <a:xfrm>
            <a:off x="479376" y="321297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12" name="Rounded Rectangle 9">
            <a:extLst>
              <a:ext uri="{FF2B5EF4-FFF2-40B4-BE49-F238E27FC236}">
                <a16:creationId xmlns:a16="http://schemas.microsoft.com/office/drawing/2014/main" id="{AE033D99-DB4C-A1F2-D67C-A33E278D576B}"/>
              </a:ext>
            </a:extLst>
          </p:cNvPr>
          <p:cNvSpPr/>
          <p:nvPr/>
        </p:nvSpPr>
        <p:spPr>
          <a:xfrm>
            <a:off x="479376" y="4761148"/>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cxnSp>
        <p:nvCxnSpPr>
          <p:cNvPr id="14" name="Straight Arrow Connector 13">
            <a:extLst>
              <a:ext uri="{FF2B5EF4-FFF2-40B4-BE49-F238E27FC236}">
                <a16:creationId xmlns:a16="http://schemas.microsoft.com/office/drawing/2014/main" id="{FB8E0098-8C4B-FF38-5F19-A465F46AA0B6}"/>
              </a:ext>
            </a:extLst>
          </p:cNvPr>
          <p:cNvCxnSpPr/>
          <p:nvPr/>
        </p:nvCxnSpPr>
        <p:spPr>
          <a:xfrm>
            <a:off x="5375920" y="2204864"/>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1B2306-7562-CC9D-1BBE-40417DAF8655}"/>
              </a:ext>
            </a:extLst>
          </p:cNvPr>
          <p:cNvCxnSpPr/>
          <p:nvPr/>
        </p:nvCxnSpPr>
        <p:spPr>
          <a:xfrm>
            <a:off x="5303912" y="3596154"/>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27368D-EAD7-F215-88C1-6F5D89F05154}"/>
              </a:ext>
            </a:extLst>
          </p:cNvPr>
          <p:cNvCxnSpPr/>
          <p:nvPr/>
        </p:nvCxnSpPr>
        <p:spPr>
          <a:xfrm>
            <a:off x="5375920" y="5121188"/>
            <a:ext cx="15841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8E8F7B2-5DFE-C92E-8775-C4F74FB94321}"/>
              </a:ext>
            </a:extLst>
          </p:cNvPr>
          <p:cNvSpPr/>
          <p:nvPr/>
        </p:nvSpPr>
        <p:spPr>
          <a:xfrm>
            <a:off x="7248128" y="1772816"/>
            <a:ext cx="3816424" cy="89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grapheme using two letters to represent one phoneme.  </a:t>
            </a:r>
            <a:r>
              <a:rPr lang="en-GB" dirty="0" err="1"/>
              <a:t>E.g</a:t>
            </a:r>
            <a:r>
              <a:rPr lang="en-GB" dirty="0"/>
              <a:t>  sl</a:t>
            </a:r>
            <a:r>
              <a:rPr lang="en-GB" dirty="0">
                <a:solidFill>
                  <a:srgbClr val="FF0000"/>
                </a:solidFill>
              </a:rPr>
              <a:t>i</a:t>
            </a:r>
            <a:r>
              <a:rPr lang="en-GB" dirty="0"/>
              <a:t>d</a:t>
            </a:r>
            <a:r>
              <a:rPr lang="en-GB" dirty="0">
                <a:solidFill>
                  <a:srgbClr val="FF0000"/>
                </a:solidFill>
              </a:rPr>
              <a:t>e</a:t>
            </a:r>
          </a:p>
        </p:txBody>
      </p:sp>
      <p:sp>
        <p:nvSpPr>
          <p:cNvPr id="21" name="Rectangle 20">
            <a:extLst>
              <a:ext uri="{FF2B5EF4-FFF2-40B4-BE49-F238E27FC236}">
                <a16:creationId xmlns:a16="http://schemas.microsoft.com/office/drawing/2014/main" id="{EE717D84-D900-B3B9-7560-3CA1FA535F71}"/>
              </a:ext>
            </a:extLst>
          </p:cNvPr>
          <p:cNvSpPr/>
          <p:nvPr/>
        </p:nvSpPr>
        <p:spPr>
          <a:xfrm>
            <a:off x="7284132" y="3073654"/>
            <a:ext cx="3816424" cy="89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To combine individual phonemes into a whole word, working all the way through from left to right.</a:t>
            </a:r>
          </a:p>
          <a:p>
            <a:pPr algn="ctr"/>
            <a:endParaRPr lang="en-GB" dirty="0"/>
          </a:p>
        </p:txBody>
      </p:sp>
      <p:sp>
        <p:nvSpPr>
          <p:cNvPr id="22" name="Rectangle 21">
            <a:extLst>
              <a:ext uri="{FF2B5EF4-FFF2-40B4-BE49-F238E27FC236}">
                <a16:creationId xmlns:a16="http://schemas.microsoft.com/office/drawing/2014/main" id="{679FD94F-2957-311F-1ABB-CB43BADAB91C}"/>
              </a:ext>
            </a:extLst>
          </p:cNvPr>
          <p:cNvSpPr/>
          <p:nvPr/>
        </p:nvSpPr>
        <p:spPr>
          <a:xfrm>
            <a:off x="7320136" y="4595464"/>
            <a:ext cx="3816424" cy="89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 identify each of the individual phonemes in a word, working all the way through from left to right. </a:t>
            </a:r>
            <a:endParaRPr lang="en-GB" dirty="0"/>
          </a:p>
        </p:txBody>
      </p:sp>
    </p:spTree>
    <p:extLst>
      <p:ext uri="{BB962C8B-B14F-4D97-AF65-F5344CB8AC3E}">
        <p14:creationId xmlns:p14="http://schemas.microsoft.com/office/powerpoint/2010/main" val="2826586885"/>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1C49AC582B4840AE63B88AB2AB163F" ma:contentTypeVersion="14" ma:contentTypeDescription="Create a new document." ma:contentTypeScope="" ma:versionID="3509f15ef45212d6da3c4b3d6edb44f8">
  <xsd:schema xmlns:xsd="http://www.w3.org/2001/XMLSchema" xmlns:xs="http://www.w3.org/2001/XMLSchema" xmlns:p="http://schemas.microsoft.com/office/2006/metadata/properties" xmlns:ns2="973c91ab-629d-4ee1-a30e-54e9a733764c" xmlns:ns3="c2f5f5da-23af-43cb-9daa-d83fad728a06" targetNamespace="http://schemas.microsoft.com/office/2006/metadata/properties" ma:root="true" ma:fieldsID="5864323bcd58e6fbfa805af6311c2a04" ns2:_="" ns3:_="">
    <xsd:import namespace="973c91ab-629d-4ee1-a30e-54e9a733764c"/>
    <xsd:import namespace="c2f5f5da-23af-43cb-9daa-d83fad728a0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c91ab-629d-4ee1-a30e-54e9a73376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d1a20f7-5f2f-4f65-99a8-0eb8427978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f5f5da-23af-43cb-9daa-d83fad728a0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dcc892-28da-4fed-9052-6774eed6370f}" ma:internalName="TaxCatchAll" ma:showField="CatchAllData" ma:web="c2f5f5da-23af-43cb-9daa-d83fad728a0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3c91ab-629d-4ee1-a30e-54e9a733764c">
      <Terms xmlns="http://schemas.microsoft.com/office/infopath/2007/PartnerControls"/>
    </lcf76f155ced4ddcb4097134ff3c332f>
    <TaxCatchAll xmlns="c2f5f5da-23af-43cb-9daa-d83fad728a06" xsi:nil="true"/>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2664799D-FF28-4D3A-9729-CCEBE4A9A2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3c91ab-629d-4ee1-a30e-54e9a733764c"/>
    <ds:schemaRef ds:uri="c2f5f5da-23af-43cb-9daa-d83fad728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B8E684-7516-47AC-9294-08AAE612A259}">
  <ds:schemaRefs>
    <ds:schemaRef ds:uri="c2f5f5da-23af-43cb-9daa-d83fad728a06"/>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973c91ab-629d-4ee1-a30e-54e9a733764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37572</TotalTime>
  <Words>1526</Words>
  <Application>Microsoft Office PowerPoint</Application>
  <PresentationFormat>Widescreen</PresentationFormat>
  <Paragraphs>126</Paragraphs>
  <Slides>28</Slides>
  <Notes>26</Notes>
  <HiddenSlides>0</HiddenSlides>
  <MMClips>2</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PowerPoint Presentation</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Suzanne Gosling</cp:lastModifiedBy>
  <cp:revision>374</cp:revision>
  <cp:lastPrinted>2023-09-27T14:25:22Z</cp:lastPrinted>
  <dcterms:modified xsi:type="dcterms:W3CDTF">2023-10-03T10:21:38Z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0x010100B61C49AC582B4840AE63B88AB2AB163F</vt:lpwstr>
  </property>
  <property fmtid="{D5CDD505-2E9C-101B-9397-08002B2CF9AE}" pid="3" name="Order">
    <vt:lpwstr>12966800.0000000</vt:lpwstr>
  </property>
</Properties>
</file>